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4" r:id="rId4"/>
    <p:sldId id="258" r:id="rId5"/>
    <p:sldId id="265" r:id="rId6"/>
    <p:sldId id="266" r:id="rId7"/>
    <p:sldId id="261" r:id="rId8"/>
    <p:sldId id="268" r:id="rId9"/>
    <p:sldId id="269" r:id="rId10"/>
    <p:sldId id="270" r:id="rId11"/>
    <p:sldId id="263" r:id="rId12"/>
    <p:sldId id="267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621ED-B7D6-44F5-8578-723F4AD2C4A4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EBA92-2BEA-4C8B-AA2C-53ABDBD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7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0F80-5034-41DD-980C-EF2499648795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0604-2B94-49A8-AD4A-887DE5719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0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0F80-5034-41DD-980C-EF2499648795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0604-2B94-49A8-AD4A-887DE5719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9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0F80-5034-41DD-980C-EF2499648795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0604-2B94-49A8-AD4A-887DE5719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5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0F80-5034-41DD-980C-EF2499648795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0604-2B94-49A8-AD4A-887DE5719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3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0F80-5034-41DD-980C-EF2499648795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0604-2B94-49A8-AD4A-887DE5719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5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0F80-5034-41DD-980C-EF2499648795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0604-2B94-49A8-AD4A-887DE5719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50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0F80-5034-41DD-980C-EF2499648795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0604-2B94-49A8-AD4A-887DE5719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0F80-5034-41DD-980C-EF2499648795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0604-2B94-49A8-AD4A-887DE5719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2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0F80-5034-41DD-980C-EF2499648795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0604-2B94-49A8-AD4A-887DE5719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3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0F80-5034-41DD-980C-EF2499648795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0604-2B94-49A8-AD4A-887DE5719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9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0F80-5034-41DD-980C-EF2499648795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0604-2B94-49A8-AD4A-887DE5719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2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30F80-5034-41DD-980C-EF2499648795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70604-2B94-49A8-AD4A-887DE5719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5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gif.virginia.gov/wp-content/uploads/fencing.pdf" TargetMode="External"/><Relationship Id="rId2" Type="http://schemas.openxmlformats.org/officeDocument/2006/relationships/hyperlink" Target="https://www.dgif.virginia.gov/wildlife/bea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ermontbeekeepers.org/images/pdf/Bearproofing_Booklet%20PDF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13877"/>
            <a:ext cx="9144000" cy="2199677"/>
          </a:xfrm>
        </p:spPr>
        <p:txBody>
          <a:bodyPr>
            <a:normAutofit fontScale="90000"/>
          </a:bodyPr>
          <a:lstStyle/>
          <a:p>
            <a:r>
              <a:rPr lang="en-US" dirty="0"/>
              <a:t>Protecting Your Hives</a:t>
            </a:r>
            <a:br>
              <a:rPr lang="en-US" dirty="0"/>
            </a:br>
            <a:r>
              <a:rPr lang="en-US" dirty="0"/>
              <a:t>From Bears and Other Predators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7298" y="4152550"/>
            <a:ext cx="8260702" cy="110524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Huguenot Beekeepers Association</a:t>
            </a:r>
          </a:p>
          <a:p>
            <a:r>
              <a:rPr lang="en-US" dirty="0"/>
              <a:t>Greg Gibson</a:t>
            </a:r>
          </a:p>
          <a:p>
            <a:r>
              <a:rPr lang="en-US" dirty="0"/>
              <a:t>April 6,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6" y="2883370"/>
            <a:ext cx="4948970" cy="371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8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an Electric Fence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6411" y="2285515"/>
            <a:ext cx="4758612" cy="35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19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an Electric Fence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DO</a:t>
            </a:r>
            <a:r>
              <a:rPr lang="en-US" dirty="0"/>
              <a:t> buy the biggest shock you can afford - Bears have very thick skin / fur.</a:t>
            </a:r>
          </a:p>
          <a:p>
            <a:r>
              <a:rPr lang="en-US" b="1" dirty="0"/>
              <a:t>DO </a:t>
            </a:r>
            <a:r>
              <a:rPr lang="en-US" dirty="0"/>
              <a:t>place warning signs around the fence indicating the potential for shock.</a:t>
            </a:r>
          </a:p>
          <a:p>
            <a:r>
              <a:rPr lang="en-US" b="1" dirty="0"/>
              <a:t>DO</a:t>
            </a:r>
            <a:r>
              <a:rPr lang="en-US" dirty="0"/>
              <a:t> keep the grass, weeds, and brush regularly maintained – contact with the fence can ground the system, lowering the effectiveness.</a:t>
            </a:r>
            <a:endParaRPr lang="en-US" b="1" dirty="0"/>
          </a:p>
          <a:p>
            <a:r>
              <a:rPr lang="en-US" b="1" dirty="0"/>
              <a:t>DO</a:t>
            </a:r>
            <a:r>
              <a:rPr lang="en-US" dirty="0"/>
              <a:t> install the ground rods in moist soil - this improves the effectiveness of the grounding system.</a:t>
            </a:r>
          </a:p>
          <a:p>
            <a:r>
              <a:rPr lang="en-US" b="1" dirty="0"/>
              <a:t>DO </a:t>
            </a:r>
            <a:r>
              <a:rPr lang="en-US" dirty="0"/>
              <a:t>setup the fence BEFORE predators find your hives. Solar chargers take up to 3 days in direct sunlight before they are ready for use. </a:t>
            </a:r>
          </a:p>
          <a:p>
            <a:r>
              <a:rPr lang="en-US" b="1" dirty="0"/>
              <a:t>DO</a:t>
            </a:r>
            <a:r>
              <a:rPr lang="en-US" dirty="0"/>
              <a:t> use a trail cam to capture evidence.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37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an Electric Fence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DON’T</a:t>
            </a:r>
            <a:r>
              <a:rPr lang="en-US" dirty="0"/>
              <a:t> place posts too close together – for a small apiary they can be 8-10’ apart.</a:t>
            </a:r>
          </a:p>
          <a:p>
            <a:r>
              <a:rPr lang="en-US" b="1" dirty="0"/>
              <a:t>DON’T </a:t>
            </a:r>
            <a:r>
              <a:rPr lang="en-US" dirty="0"/>
              <a:t>place the fence too close to your hives – leave at least 3-5’ of space for room to work.</a:t>
            </a:r>
            <a:endParaRPr lang="en-US" b="1" dirty="0"/>
          </a:p>
          <a:p>
            <a:r>
              <a:rPr lang="en-US" b="1" dirty="0"/>
              <a:t>DON’T</a:t>
            </a:r>
            <a:r>
              <a:rPr lang="en-US" dirty="0"/>
              <a:t> skimp on the grounding – Three 6’ rods spaced 10’ apart.</a:t>
            </a:r>
          </a:p>
          <a:p>
            <a:r>
              <a:rPr lang="en-US" b="1" dirty="0"/>
              <a:t>DON’T </a:t>
            </a:r>
            <a:r>
              <a:rPr lang="en-US" dirty="0"/>
              <a:t>overtighten the wire – the point of the fence is to deliver a shock, NOT be a physical barrier.</a:t>
            </a:r>
            <a:endParaRPr lang="en-US" b="1" dirty="0"/>
          </a:p>
          <a:p>
            <a:r>
              <a:rPr lang="en-US" b="1" dirty="0"/>
              <a:t>DON’T</a:t>
            </a:r>
            <a:r>
              <a:rPr lang="en-US" dirty="0"/>
              <a:t> use barbed wire – animals (and humans) can become entangled in the fence and receive a continuous shock.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22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53928" cy="4351338"/>
          </a:xfrm>
        </p:spPr>
        <p:txBody>
          <a:bodyPr/>
          <a:lstStyle/>
          <a:p>
            <a:r>
              <a:rPr lang="en-US" dirty="0"/>
              <a:t>Virginia Department of Game and Inland Fisheries</a:t>
            </a:r>
          </a:p>
          <a:p>
            <a:pPr lvl="1"/>
            <a:r>
              <a:rPr lang="en-US" dirty="0">
                <a:hlinkClick r:id="rId2"/>
              </a:rPr>
              <a:t>https://www.dgif.virginia.gov/wildlife/bear/</a:t>
            </a:r>
            <a:r>
              <a:rPr lang="en-US" dirty="0"/>
              <a:t> </a:t>
            </a:r>
          </a:p>
          <a:p>
            <a:r>
              <a:rPr lang="en-US" dirty="0"/>
              <a:t>VDGIF – Electric Fencing for Bears</a:t>
            </a:r>
          </a:p>
          <a:p>
            <a:pPr lvl="1"/>
            <a:r>
              <a:rPr lang="en-US" dirty="0">
                <a:hlinkClick r:id="rId3"/>
              </a:rPr>
              <a:t>https://www.dgif.virginia.gov/wp-content/uploads/fencing.pdf</a:t>
            </a:r>
            <a:endParaRPr lang="en-US" dirty="0"/>
          </a:p>
          <a:p>
            <a:r>
              <a:rPr lang="en-US" dirty="0"/>
              <a:t>Vermont </a:t>
            </a:r>
            <a:r>
              <a:rPr lang="en-US" dirty="0" err="1"/>
              <a:t>Bearhound</a:t>
            </a:r>
            <a:r>
              <a:rPr lang="en-US" dirty="0"/>
              <a:t> Association – </a:t>
            </a:r>
            <a:r>
              <a:rPr lang="en-US" dirty="0" err="1"/>
              <a:t>Bearproofing</a:t>
            </a:r>
            <a:r>
              <a:rPr lang="en-US" dirty="0"/>
              <a:t> Beehives</a:t>
            </a:r>
          </a:p>
          <a:p>
            <a:pPr lvl="1"/>
            <a:r>
              <a:rPr lang="en-US" dirty="0"/>
              <a:t>  </a:t>
            </a:r>
            <a:r>
              <a:rPr lang="en-US" dirty="0">
                <a:hlinkClick r:id="rId4"/>
              </a:rPr>
              <a:t>http://vermontbeekeepers.org/images/pdf/Bearproofing_Booklet%20PDF.pdf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0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Talking About This?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b="1" dirty="0"/>
              <a:t>Three</a:t>
            </a:r>
            <a:r>
              <a:rPr lang="en-US" dirty="0"/>
              <a:t> club members have reported a bear damaging or destroying their hive(s) in the last few weeks.</a:t>
            </a:r>
          </a:p>
          <a:p>
            <a:r>
              <a:rPr lang="en-US" dirty="0"/>
              <a:t>Bears have been spotted destroying bird feeders and other backyard “food sources” all throughout Powhatan recently.</a:t>
            </a:r>
          </a:p>
          <a:p>
            <a:r>
              <a:rPr lang="en-US" dirty="0"/>
              <a:t>Bears are attracted not just to honey, but also frames of brood (pupae, larvae, and eggs) which provide fat and protein.</a:t>
            </a:r>
          </a:p>
          <a:p>
            <a:r>
              <a:rPr lang="en-US" dirty="0"/>
              <a:t>An ounce of prevention is worth a pound of cure!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74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Talking About This?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596054" cy="4794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817" y="1690688"/>
            <a:ext cx="6392983" cy="479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1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Talking About This?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9"/>
            <a:ext cx="3567753" cy="4757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27" y="1690687"/>
            <a:ext cx="6342674" cy="475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1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an Electric Fence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455174"/>
            <a:ext cx="10515600" cy="5053781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/>
              <a:t>Materials List</a:t>
            </a:r>
            <a:endParaRPr lang="en-US" dirty="0"/>
          </a:p>
          <a:p>
            <a:pPr lvl="1"/>
            <a:r>
              <a:rPr lang="en-US" dirty="0"/>
              <a:t>Charger – Electric or Solar depending on power availability, Low Impedance.</a:t>
            </a:r>
          </a:p>
          <a:p>
            <a:pPr lvl="1"/>
            <a:r>
              <a:rPr lang="en-US" dirty="0"/>
              <a:t>Grounding System: 90% of electric fence problems can be traced back to the fence being improperly grounded.</a:t>
            </a:r>
          </a:p>
          <a:p>
            <a:pPr lvl="2"/>
            <a:r>
              <a:rPr lang="en-US" dirty="0"/>
              <a:t>Grounding Rods – Recommend Three 6’ Copper Rods 10 feet apart. Galvanized is cheaper but less effective.</a:t>
            </a:r>
          </a:p>
          <a:p>
            <a:pPr lvl="2"/>
            <a:r>
              <a:rPr lang="en-US" dirty="0"/>
              <a:t>Grounding Rod Clamps – MUST bite into the rod.</a:t>
            </a:r>
          </a:p>
          <a:p>
            <a:pPr lvl="2"/>
            <a:r>
              <a:rPr lang="en-US" dirty="0"/>
              <a:t>Insulated Grounding Wire.</a:t>
            </a:r>
          </a:p>
          <a:p>
            <a:pPr lvl="1"/>
            <a:r>
              <a:rPr lang="en-US" dirty="0"/>
              <a:t>Wire – 12-16 gauge for Bears.</a:t>
            </a:r>
          </a:p>
          <a:p>
            <a:pPr lvl="1"/>
            <a:r>
              <a:rPr lang="en-US" dirty="0"/>
              <a:t>Posts – wood, fiberglass, t-posts, </a:t>
            </a:r>
            <a:r>
              <a:rPr lang="en-US" dirty="0" err="1"/>
              <a:t>etc</a:t>
            </a:r>
            <a:r>
              <a:rPr lang="en-US" dirty="0"/>
              <a:t> – Corners should be sturdy enough to hold the tension but the line posts are there just to hold the wire up.</a:t>
            </a:r>
          </a:p>
          <a:p>
            <a:pPr lvl="1"/>
            <a:r>
              <a:rPr lang="en-US" dirty="0"/>
              <a:t>Insulators – attach the wire to the post while preventing it from touching the post (creating an errant ground).</a:t>
            </a:r>
          </a:p>
          <a:p>
            <a:pPr lvl="1"/>
            <a:r>
              <a:rPr lang="en-US" dirty="0"/>
              <a:t>Gate kit – handle and anchor for each wire.</a:t>
            </a:r>
          </a:p>
          <a:p>
            <a:pPr lvl="1"/>
            <a:r>
              <a:rPr lang="en-US" dirty="0"/>
              <a:t>Connectors – connecting charger to the fence.</a:t>
            </a:r>
          </a:p>
          <a:p>
            <a:pPr lvl="1"/>
            <a:r>
              <a:rPr lang="en-US" dirty="0"/>
              <a:t>Wire strainers / tensioners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46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an Electric Fence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455174"/>
            <a:ext cx="10813026" cy="5053781"/>
          </a:xfrm>
        </p:spPr>
        <p:txBody>
          <a:bodyPr>
            <a:normAutofit/>
          </a:bodyPr>
          <a:lstStyle/>
          <a:p>
            <a:r>
              <a:rPr lang="en-US" b="1" u="sng" dirty="0"/>
              <a:t>Installation Steps</a:t>
            </a:r>
            <a:endParaRPr lang="en-US" dirty="0"/>
          </a:p>
          <a:p>
            <a:pPr lvl="1"/>
            <a:r>
              <a:rPr lang="en-US" dirty="0"/>
              <a:t>Lay the posts out with emphasis on positioning corners and your gate area.</a:t>
            </a:r>
          </a:p>
          <a:p>
            <a:pPr lvl="1"/>
            <a:r>
              <a:rPr lang="en-US" dirty="0"/>
              <a:t>Drive and anchor the corner posts.</a:t>
            </a:r>
          </a:p>
          <a:p>
            <a:pPr lvl="1"/>
            <a:r>
              <a:rPr lang="en-US" dirty="0"/>
              <a:t>Install your charger with consideration for closeness to the fence, grounding system, and the path of the sun (if solar).</a:t>
            </a:r>
          </a:p>
          <a:p>
            <a:pPr lvl="1"/>
            <a:r>
              <a:rPr lang="en-US" dirty="0"/>
              <a:t>Install your grounding system – take your time and get it right!</a:t>
            </a:r>
          </a:p>
          <a:p>
            <a:pPr lvl="1"/>
            <a:r>
              <a:rPr lang="en-US" dirty="0"/>
              <a:t>Run the BOTTOM wire first, from corner to corner and apply SLIGHT tension.</a:t>
            </a:r>
          </a:p>
          <a:p>
            <a:pPr lvl="2"/>
            <a:r>
              <a:rPr lang="en-US" dirty="0"/>
              <a:t>The purpose of the tension is to make the wire straight / prevent sag.</a:t>
            </a:r>
          </a:p>
          <a:p>
            <a:pPr lvl="1"/>
            <a:r>
              <a:rPr lang="en-US" dirty="0"/>
              <a:t>Install line posts as needed using the bottom wire as a guide.</a:t>
            </a:r>
          </a:p>
          <a:p>
            <a:pPr lvl="1"/>
            <a:r>
              <a:rPr lang="en-US" dirty="0"/>
              <a:t>Install remaining wires and gate using the diagrams on the next slides.</a:t>
            </a:r>
          </a:p>
          <a:p>
            <a:pPr lvl="1"/>
            <a:r>
              <a:rPr lang="en-US" dirty="0"/>
              <a:t>Connect the charger to the fence and ground.</a:t>
            </a:r>
          </a:p>
          <a:p>
            <a:pPr lvl="1"/>
            <a:r>
              <a:rPr lang="en-US" dirty="0"/>
              <a:t>***BAIT the fence*** using strips of aluminum foil smeared with peanut butter. This will ensure the bear learns to respect the fence without charging through.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94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an Electric Fence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83166"/>
            <a:ext cx="6398342" cy="49747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02942" y="2015613"/>
            <a:ext cx="1071716" cy="4442265"/>
          </a:xfrm>
          <a:prstGeom prst="rect">
            <a:avLst/>
          </a:pr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9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an Electric Fence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17" y="3878425"/>
            <a:ext cx="6281057" cy="2556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6700"/>
            <a:ext cx="6858000" cy="2371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08302" y="1856792"/>
            <a:ext cx="34709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Every Wire Hot:</a:t>
            </a:r>
          </a:p>
          <a:p>
            <a:pPr marL="285750" indent="-285750">
              <a:buFontTx/>
              <a:buChar char="-"/>
            </a:pPr>
            <a:r>
              <a:rPr lang="en-US" dirty="0"/>
              <a:t>Ensures contact with ANY wire can result in a shock.</a:t>
            </a:r>
          </a:p>
          <a:p>
            <a:pPr marL="285750" indent="-285750">
              <a:buFontTx/>
              <a:buChar char="-"/>
            </a:pPr>
            <a:r>
              <a:rPr lang="en-US" dirty="0"/>
              <a:t>Requires conductive earth – grassy, moist soil is best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08302" y="4140782"/>
            <a:ext cx="34709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Alternate Ground: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Contact with a hot wire OR a hot and ground wire can result in a shock.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Contact with ONLY ground will NOT result in shock.</a:t>
            </a:r>
          </a:p>
          <a:p>
            <a:pPr marL="285750" indent="-285750">
              <a:buFontTx/>
              <a:buChar char="-"/>
            </a:pPr>
            <a:r>
              <a:rPr lang="en-US" dirty="0"/>
              <a:t>Required with dry / sandy soils.</a:t>
            </a:r>
          </a:p>
        </p:txBody>
      </p:sp>
    </p:spTree>
    <p:extLst>
      <p:ext uri="{BB962C8B-B14F-4D97-AF65-F5344CB8AC3E}">
        <p14:creationId xmlns:p14="http://schemas.microsoft.com/office/powerpoint/2010/main" val="385663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an Electric Fence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" y="1569874"/>
            <a:ext cx="6565641" cy="4924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1371" y="1841457"/>
            <a:ext cx="5317312" cy="39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73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787</Words>
  <Application>Microsoft Office PowerPoint</Application>
  <PresentationFormat>Widescreen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Protecting Your Hives From Bears and Other Predators</vt:lpstr>
      <vt:lpstr>Why Are We Talking About This?</vt:lpstr>
      <vt:lpstr>Why Are We Talking About This?</vt:lpstr>
      <vt:lpstr>Why Are We Talking About This?</vt:lpstr>
      <vt:lpstr>Installing an Electric Fence</vt:lpstr>
      <vt:lpstr>Installing an Electric Fence</vt:lpstr>
      <vt:lpstr>Installing an Electric Fence</vt:lpstr>
      <vt:lpstr>Installing an Electric Fence</vt:lpstr>
      <vt:lpstr>Installing an Electric Fence</vt:lpstr>
      <vt:lpstr>Installing an Electric Fence</vt:lpstr>
      <vt:lpstr>Installing an Electric Fence</vt:lpstr>
      <vt:lpstr>Installing an Electric Fence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Your Hives From Bears</dc:title>
  <dc:creator>Greg</dc:creator>
  <cp:lastModifiedBy>Greg</cp:lastModifiedBy>
  <cp:revision>24</cp:revision>
  <dcterms:created xsi:type="dcterms:W3CDTF">2017-04-06T00:27:33Z</dcterms:created>
  <dcterms:modified xsi:type="dcterms:W3CDTF">2017-04-06T22:50:15Z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Classification Level">
    <vt:lpwstr>Personal</vt:lpwstr>
  </property>
</Properties>
</file>